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83" r:id="rId4"/>
    <p:sldId id="284" r:id="rId5"/>
    <p:sldId id="301" r:id="rId6"/>
    <p:sldId id="287" r:id="rId7"/>
    <p:sldId id="297" r:id="rId8"/>
    <p:sldId id="302" r:id="rId9"/>
    <p:sldId id="299" r:id="rId10"/>
    <p:sldId id="307" r:id="rId11"/>
    <p:sldId id="305" r:id="rId12"/>
    <p:sldId id="306" r:id="rId13"/>
    <p:sldId id="308" r:id="rId14"/>
    <p:sldId id="309" r:id="rId15"/>
    <p:sldId id="296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CC"/>
    <a:srgbClr val="50805D"/>
    <a:srgbClr val="3366CC"/>
    <a:srgbClr val="557AE3"/>
    <a:srgbClr val="800000"/>
    <a:srgbClr val="0099FF"/>
    <a:srgbClr val="A50021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3833" autoAdjust="0"/>
  </p:normalViewPr>
  <p:slideViewPr>
    <p:cSldViewPr>
      <p:cViewPr varScale="1">
        <p:scale>
          <a:sx n="54" d="100"/>
          <a:sy n="54" d="100"/>
        </p:scale>
        <p:origin x="-5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3F62F5-5630-4B79-AB63-5159D9504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8A734F-5392-4028-AA9B-2129EF78A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D0221-EA2D-4823-A2EB-80E8C04310A5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Добрый день! Меня</a:t>
            </a:r>
            <a:r>
              <a:rPr lang="ru-RU" baseline="0" dirty="0" smtClean="0"/>
              <a:t> зовут _______________, я представляю предприятие </a:t>
            </a:r>
            <a:r>
              <a:rPr lang="ru-RU" dirty="0" smtClean="0"/>
              <a:t>ЗАО «МАССА-К»</a:t>
            </a:r>
            <a:r>
              <a:rPr lang="ru-RU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Эта</a:t>
            </a:r>
            <a:r>
              <a:rPr lang="ru-RU" baseline="0" dirty="0" smtClean="0"/>
              <a:t> презентация о линейке продукции «Т</a:t>
            </a:r>
            <a:r>
              <a:rPr lang="ru-RU" dirty="0" smtClean="0"/>
              <a:t>ерминалы</a:t>
            </a:r>
            <a:r>
              <a:rPr lang="ru-RU" baseline="0" dirty="0" smtClean="0"/>
              <a:t> серии </a:t>
            </a:r>
            <a:r>
              <a:rPr lang="en-US" baseline="0" dirty="0" smtClean="0"/>
              <a:t>R</a:t>
            </a:r>
            <a:r>
              <a:rPr lang="ru-RU" baseline="0" dirty="0" smtClean="0"/>
              <a:t>»</a:t>
            </a:r>
            <a:r>
              <a:rPr lang="ru-RU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Для тех кто с нами не знаком, сначала</a:t>
            </a:r>
            <a:r>
              <a:rPr lang="ru-RU" baseline="0" dirty="0" smtClean="0"/>
              <a:t> </a:t>
            </a:r>
            <a:r>
              <a:rPr lang="ru-RU" dirty="0" smtClean="0"/>
              <a:t>кратко о нашем предприятии.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 участках отгрузки товаров РЦ ООО «СПАР-ТУЛА» успешно внедрено и функционирует весовое оборудование производства ЗАО «МАССА-К», а именно 3 единицы весов низкопрофильных с весовыми терминалами 4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-1500-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На участках приемки ООО «СПАР-ТУЛА» (42 магазина) установлены весы 4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    На базе весового оборудования 4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-1500-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организована интеграция весовых данных в корпоративные учетные системы предприятия – складскую систему РЦ (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WMS Knapp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и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ERP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-систему 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Oracle</a:t>
            </a: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Автоматизация процесса приемки товара из РЦ в магазины торговой сети посредством 4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позволила существенно сократить трудозатраты в части ручной приемки, разгрузки и разборки и повысить производительность на 60%. Срок окупаемости оборудования составил 2 месяца.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Кроме того, специалисты РЦ ООО «СПАР-ТУЛА» высоко оценили такие ключевые параметры эксплуатируемого весового оборудования ЗАО «МАССА-К», как: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Точность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Функциональность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Надежность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;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Стоимость.</a:t>
            </a:r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r>
              <a:rPr lang="ru-RU" sz="1000" dirty="0" smtClean="0"/>
              <a:t>Следующая типовая задача – этикетирование</a:t>
            </a:r>
            <a:r>
              <a:rPr lang="ru-RU" sz="1000" baseline="0" dirty="0" smtClean="0"/>
              <a:t> товаров</a:t>
            </a:r>
            <a:r>
              <a:rPr lang="ru-RU" sz="1000" baseline="0" dirty="0" smtClean="0"/>
              <a:t>. (используем обработку в режиме торговое </a:t>
            </a:r>
            <a:r>
              <a:rPr lang="ru-RU" sz="1000" baseline="0" dirty="0" err="1" smtClean="0"/>
              <a:t>этикетирование</a:t>
            </a:r>
            <a:r>
              <a:rPr lang="ru-RU" sz="1000" baseline="0" dirty="0" smtClean="0"/>
              <a:t>)</a:t>
            </a:r>
            <a:endParaRPr lang="en-US" sz="1000" baseline="0" dirty="0" smtClean="0"/>
          </a:p>
          <a:p>
            <a:pPr>
              <a:defRPr/>
            </a:pPr>
            <a:r>
              <a:rPr lang="ru-RU" sz="1000" baseline="0" dirty="0" smtClean="0"/>
              <a:t>В весы загружается база товаров и настроенные шаблоны этикеток, а далее на весах просто печатают этикетки.</a:t>
            </a:r>
          </a:p>
          <a:p>
            <a:pPr>
              <a:defRPr/>
            </a:pPr>
            <a:r>
              <a:rPr lang="ru-RU" sz="1000" baseline="0" dirty="0" smtClean="0"/>
              <a:t>Только обычно для этого используют настольные весы или товарные до 600 кг.</a:t>
            </a:r>
          </a:p>
          <a:p>
            <a:pPr>
              <a:defRPr/>
            </a:pPr>
            <a:r>
              <a:rPr lang="ru-RU" sz="1000" baseline="0" dirty="0" smtClean="0"/>
              <a:t>В нашем случае можно маркировать товары и на 6-и тонных весах, и печатать этикетки на счетный товар, и загрузить весы с помощью </a:t>
            </a:r>
            <a:r>
              <a:rPr lang="en-US" sz="1000" dirty="0" smtClean="0"/>
              <a:t>USB</a:t>
            </a:r>
            <a:endParaRPr lang="ru-RU" sz="10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Для этой задачи можно использовать терминалы </a:t>
            </a:r>
            <a:r>
              <a:rPr lang="en-US" sz="1000" dirty="0" smtClean="0"/>
              <a:t>RP</a:t>
            </a:r>
            <a:r>
              <a:rPr lang="ru-RU" sz="1000" dirty="0" smtClean="0"/>
              <a:t>,</a:t>
            </a:r>
            <a:r>
              <a:rPr lang="ru-RU" sz="1000" baseline="0" dirty="0" smtClean="0"/>
              <a:t> </a:t>
            </a:r>
            <a:r>
              <a:rPr lang="en-US" sz="1000" baseline="0" dirty="0" smtClean="0"/>
              <a:t>RL</a:t>
            </a:r>
            <a:r>
              <a:rPr lang="en-US" sz="1000" dirty="0" smtClean="0"/>
              <a:t> </a:t>
            </a:r>
            <a:r>
              <a:rPr lang="ru-RU" sz="1000" dirty="0" smtClean="0"/>
              <a:t>в сочетании с любой платформой от 6 кг (МК), до 6 тонн (4</a:t>
            </a:r>
            <a:r>
              <a:rPr lang="en-US" sz="1000" dirty="0" smtClean="0"/>
              <a:t>D</a:t>
            </a:r>
            <a:r>
              <a:rPr lang="ru-RU" sz="1000" dirty="0" smtClean="0"/>
              <a:t>).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defRPr/>
            </a:pPr>
            <a:r>
              <a:rPr lang="ru-RU" sz="1000" dirty="0" smtClean="0"/>
              <a:t>Последний вид обработок реализует новые возможности весового оборудования.</a:t>
            </a:r>
          </a:p>
          <a:p>
            <a:pPr>
              <a:defRPr/>
            </a:pPr>
            <a:r>
              <a:rPr lang="ru-RU" sz="1000" dirty="0" smtClean="0"/>
              <a:t>У этой обработки 2 основных цели</a:t>
            </a:r>
            <a:r>
              <a:rPr lang="en-US" sz="1000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000" dirty="0" smtClean="0"/>
              <a:t> Дать</a:t>
            </a:r>
            <a:r>
              <a:rPr lang="ru-RU" sz="1000" baseline="0" dirty="0" smtClean="0"/>
              <a:t> возможность формировать готовые документы с весов в 1С</a:t>
            </a:r>
            <a:r>
              <a:rPr lang="en-US" sz="1000" baseline="0" dirty="0" smtClean="0"/>
              <a:t>;</a:t>
            </a:r>
            <a:endParaRPr lang="ru-RU" sz="1000" baseline="0" dirty="0" smtClean="0"/>
          </a:p>
          <a:p>
            <a:pPr>
              <a:buFontTx/>
              <a:buChar char="-"/>
              <a:defRPr/>
            </a:pPr>
            <a:r>
              <a:rPr lang="ru-RU" sz="1000" baseline="0" dirty="0" smtClean="0"/>
              <a:t> На терминалах с печатью этикеток печатать торговые, транспортные и </a:t>
            </a:r>
            <a:r>
              <a:rPr lang="ru-RU" sz="1000" baseline="0" dirty="0" err="1" smtClean="0"/>
              <a:t>логистические</a:t>
            </a:r>
            <a:r>
              <a:rPr lang="ru-RU" sz="1000" baseline="0" dirty="0" smtClean="0"/>
              <a:t> этикетки с 7-ю форматами </a:t>
            </a:r>
            <a:r>
              <a:rPr lang="ru-RU" sz="1000" baseline="0" dirty="0" err="1" smtClean="0"/>
              <a:t>штрихкода</a:t>
            </a:r>
            <a:r>
              <a:rPr lang="ru-RU" sz="1000" baseline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Для этой задачи можно использовать все терминалы </a:t>
            </a:r>
            <a:r>
              <a:rPr lang="en-US" sz="1000" dirty="0" smtClean="0"/>
              <a:t>R </a:t>
            </a:r>
            <a:r>
              <a:rPr lang="ru-RU" sz="1000" dirty="0" smtClean="0"/>
              <a:t>в сочетании с любой платформой от 6 кг (МК), до 6 тонн (4</a:t>
            </a:r>
            <a:r>
              <a:rPr lang="en-US" sz="1000" dirty="0" smtClean="0"/>
              <a:t>D</a:t>
            </a:r>
            <a:r>
              <a:rPr lang="ru-RU" sz="1000" dirty="0" smtClean="0"/>
              <a:t>).</a:t>
            </a:r>
          </a:p>
          <a:p>
            <a:pPr>
              <a:defRPr/>
            </a:pPr>
            <a:r>
              <a:rPr lang="ru-RU" sz="1000" dirty="0" smtClean="0"/>
              <a:t>И</a:t>
            </a:r>
            <a:r>
              <a:rPr lang="ru-RU" sz="1000" baseline="0" dirty="0" smtClean="0"/>
              <a:t> производить обмен данными с помощью </a:t>
            </a:r>
            <a:r>
              <a:rPr lang="en-US" sz="1000" dirty="0" smtClean="0"/>
              <a:t>USB</a:t>
            </a:r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ООО «Птицефабрика «Павловская»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 настоящее время парк весов марки «МАССА-К» составляет 72 единицы. На базе весов-регистраторов МК-15.2-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RP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-10 и МК-15.2-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RP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-10-1, а также модулей взвешивающих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TB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-32.2_3 с терминалами-регистраторами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RP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были реализованы операции штучного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этикетирования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а также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этикетирования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групповой упаковки соответственно. Благодаря функционалу весов, был автоматизирован контроль за производительностью и обеспечена минимизация перевесов при работе операторов-укладчиков на участке взвешивания  линии фасовки, упаковки и маркировки готовой продукции.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В результате автоматизации учета указанных процессов производственные потери на предприятии сократились до минимальных значений и размер допустимой погрешности в перевесах готовой продукции не превышает 3%. Обеспечен объективный учет объема работ посредством  автоматических электронных отчетов о фактической выработки персонала на линии и, как следствие, объективность расчетов при сдельной оплате труда каждого рабочего.  Срок окупаемости оборудования составил 2 месяца.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Также в рамках проекта автоматизации цеха переработки терминалы-регистраторы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RP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интегрированы в рабочие места по учету производственных процессов (1С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что позволяет полностью перекрывать учет производственных процессов.</a:t>
            </a:r>
          </a:p>
          <a:p>
            <a:pPr>
              <a:defRPr/>
            </a:pPr>
            <a:endParaRPr lang="ru-RU" sz="1000" b="0" dirty="0" smtClean="0"/>
          </a:p>
          <a:p>
            <a:pPr>
              <a:defRPr/>
            </a:pPr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С 2015 г. в кондитерском цеху полуфабрикатов «Метрополь» на линии вымешивания кремов было установлено весовое оборудование производства ЗАО «МАССА-К» - модули взвешивающие серии ТВ-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 c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терминалами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 количестве двух единиц.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     На базе указанного оборудования была реализована автоматизация учета работы операторов и обеспечен контроль фактической выработки персонала при сдельной оплате труда.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    Весы ТВ-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позволяют интегрировать весовые данные ингредиентов при проведении операций взвешивания кремов различных видов в учетную систему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GLOBAL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предприятия.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    В ходе эксплуатации весового оборудования производства ЗАО «МАССА-К» специалисты кондитерской фабрики «Метрополь» высоко оценили метрологические и эксплуатационные характеристики   ТВ-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      В результате автоматизации учета работы операторов на линии вымешивания кремов по контролю их фактического веса, производственные потери сведены к минимальным значениям, ручной труд в части фиксации весовых данных полностью заменен автоматическими отчетами, что позволяет проводить объективные расчеты при сдельной оплате труда каждого оператора. Размер допустимой погрешности в перевесах ингредиентов не превышает 3%.</a:t>
            </a:r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2ECA-EE35-48C8-A881-EEAC17260927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И в завершении этой презентации, осмелюсь дать нашу версию «Чем же интересны</a:t>
            </a:r>
            <a:r>
              <a:rPr lang="ru-RU" baseline="0" dirty="0" smtClean="0"/>
              <a:t> терминалы </a:t>
            </a:r>
            <a:r>
              <a:rPr lang="en-US" baseline="0" dirty="0" smtClean="0"/>
              <a:t>R?</a:t>
            </a:r>
            <a:r>
              <a:rPr lang="ru-RU" baseline="0" dirty="0" smtClean="0"/>
              <a:t>»</a:t>
            </a:r>
          </a:p>
          <a:p>
            <a:pPr marL="228600" indent="-228600">
              <a:buAutoNum type="arabicPeriod"/>
            </a:pPr>
            <a:r>
              <a:rPr lang="ru-RU" b="0" baseline="0" dirty="0" smtClean="0"/>
              <a:t>Их использование уменьшает стоимость проекта автоматизации за счет уменьшения стоимости и состава оборудования</a:t>
            </a:r>
            <a:r>
              <a:rPr lang="ru-RU" b="0" baseline="0" dirty="0" smtClean="0"/>
              <a:t>. (в ряде случаев можно отказаться от использования компьютера на рабочем месте)</a:t>
            </a:r>
            <a:endParaRPr lang="ru-RU" b="0" baseline="0" dirty="0" smtClean="0"/>
          </a:p>
          <a:p>
            <a:pPr marL="228600" indent="-228600">
              <a:buNone/>
            </a:pPr>
            <a:r>
              <a:rPr lang="ru-RU" b="0" baseline="0" dirty="0" smtClean="0"/>
              <a:t>Например для печати этикетки на товар весом 40 кг не нужно подключение промышленного принтера</a:t>
            </a:r>
            <a:r>
              <a:rPr lang="ru-RU" b="0" baseline="0" dirty="0" smtClean="0"/>
              <a:t>. (при печати этикетки на большегрузных весах в ряде случаев можно отказаться от применения промышленных принтеров)</a:t>
            </a:r>
            <a:endParaRPr lang="ru-RU" b="0" baseline="0" dirty="0" smtClean="0"/>
          </a:p>
          <a:p>
            <a:pPr marL="228600" indent="-228600">
              <a:buNone/>
            </a:pPr>
            <a:r>
              <a:rPr lang="ru-RU" b="0" baseline="0" dirty="0" smtClean="0"/>
              <a:t>2. За счет большого </a:t>
            </a:r>
            <a:r>
              <a:rPr lang="ru-RU" b="0" baseline="0" dirty="0" smtClean="0"/>
              <a:t>количества </a:t>
            </a:r>
            <a:r>
              <a:rPr lang="ru-RU" b="0" baseline="0" dirty="0" smtClean="0"/>
              <a:t>конфигураций оборудования и автоматического сбора данных прямо с весовой точки – имеем огромные возможности автоматизирования ручных процессов работы с весовым товаром.</a:t>
            </a:r>
          </a:p>
          <a:p>
            <a:pPr marL="228600" indent="-228600">
              <a:buNone/>
            </a:pPr>
            <a:r>
              <a:rPr lang="ru-RU" b="0" baseline="0" dirty="0" smtClean="0"/>
              <a:t>3. Легкое встраивание в уже работающие системы за счет обширного программного обеспечения.</a:t>
            </a:r>
            <a:endParaRPr lang="ru-RU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России, мы являемся крупнейшим предприятием по разработке и производству весоизмерительного оборудования. В прошлом году нам исполнилось 25 лет.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Сердцем наших весов являются наша уникальная разработка - цифровые датчики.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Высокое качество продукции позволило продлить на нее гарантию до 2-х лет. 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Все выпускаемые нами весы калибруются и поверяются на заводе, т.е. сразу готовы к работе.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Срок отгрузки не превышает 3-х рабочих дней. Мы имеем широкую сеть сервисных центров в России и за рубежом.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FFBA3-1A16-47CF-BCE2-0EA51A2A8FAB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Arial" charset="0"/>
                <a:cs typeface="Arial" charset="0"/>
              </a:rPr>
              <a:t>Наша последняя разработка</a:t>
            </a:r>
            <a:r>
              <a:rPr lang="ru-RU" sz="1200" baseline="0" dirty="0" smtClean="0">
                <a:latin typeface="Arial" charset="0"/>
                <a:cs typeface="Arial" charset="0"/>
              </a:rPr>
              <a:t> - </a:t>
            </a:r>
            <a:r>
              <a:rPr lang="ru-RU" sz="1200" dirty="0" smtClean="0">
                <a:latin typeface="Arial" charset="0"/>
                <a:cs typeface="Arial" charset="0"/>
              </a:rPr>
              <a:t>весовые терминалы серии </a:t>
            </a:r>
            <a:r>
              <a:rPr lang="en-US" sz="1200" dirty="0" smtClean="0">
                <a:latin typeface="Arial" charset="0"/>
                <a:cs typeface="Arial" charset="0"/>
              </a:rPr>
              <a:t>R</a:t>
            </a:r>
            <a:r>
              <a:rPr lang="ru-RU" sz="1200" dirty="0" smtClean="0">
                <a:latin typeface="Arial" charset="0"/>
                <a:cs typeface="Arial" charset="0"/>
              </a:rPr>
              <a:t> к которым можно подключить весовые модули от 6 кг до 6 тонн.</a:t>
            </a:r>
          </a:p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Arial" charset="0"/>
                <a:cs typeface="Arial" charset="0"/>
              </a:rPr>
              <a:t>В результате </a:t>
            </a:r>
            <a:r>
              <a:rPr lang="ru-RU" sz="1200" baseline="0" dirty="0" smtClean="0">
                <a:latin typeface="Arial" charset="0"/>
                <a:cs typeface="Arial" charset="0"/>
              </a:rPr>
              <a:t>получаем весы</a:t>
            </a:r>
            <a:r>
              <a:rPr lang="ru-RU" sz="1200" dirty="0" smtClean="0">
                <a:latin typeface="Arial" charset="0"/>
                <a:cs typeface="Arial" charset="0"/>
              </a:rPr>
              <a:t>, которые совмещают в себе функции весов и терминала сбора данных, а в ряде модификаций весов с печатью этикеток или отчетов</a:t>
            </a:r>
            <a:r>
              <a:rPr lang="ru-RU" sz="1200" baseline="0" dirty="0" smtClean="0">
                <a:latin typeface="Arial" charset="0"/>
                <a:cs typeface="Arial" charset="0"/>
              </a:rPr>
              <a:t> и чеков</a:t>
            </a:r>
            <a:r>
              <a:rPr lang="ru-RU" sz="1200" dirty="0" smtClean="0">
                <a:latin typeface="Arial" charset="0"/>
                <a:cs typeface="Arial" charset="0"/>
              </a:rPr>
              <a:t>. На них можно работать с весовыми, счетными и штучными товарами</a:t>
            </a:r>
            <a:r>
              <a:rPr lang="ru-RU" sz="1200" baseline="0" dirty="0" smtClean="0">
                <a:latin typeface="Arial" charset="0"/>
                <a:cs typeface="Arial" charset="0"/>
              </a:rPr>
              <a:t>. И имеют все необходимое для их легкой интеграции в учетные системы</a:t>
            </a:r>
            <a:r>
              <a:rPr lang="en-US" sz="1200" baseline="0" dirty="0" smtClean="0">
                <a:latin typeface="Arial" charset="0"/>
                <a:cs typeface="Arial" charset="0"/>
              </a:rPr>
              <a:t>: </a:t>
            </a:r>
            <a:r>
              <a:rPr lang="ru-RU" sz="1200" baseline="0" dirty="0" smtClean="0">
                <a:latin typeface="Arial" charset="0"/>
                <a:cs typeface="Arial" charset="0"/>
              </a:rPr>
              <a:t>интерфейсы, собственную операционную память и программное обеспечение.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charset="0"/>
                <a:cs typeface="Arial" charset="0"/>
              </a:rPr>
              <a:t>С начала серийного выпуска, продано около 5,5 тысяч терминалов </a:t>
            </a:r>
            <a:r>
              <a:rPr lang="en-US" sz="1200" dirty="0" smtClean="0">
                <a:latin typeface="Arial" charset="0"/>
                <a:cs typeface="Arial" charset="0"/>
              </a:rPr>
              <a:t>R</a:t>
            </a:r>
            <a:r>
              <a:rPr lang="ru-RU" sz="1200" dirty="0" smtClean="0">
                <a:latin typeface="Arial" charset="0"/>
                <a:cs typeface="Arial" charset="0"/>
              </a:rPr>
              <a:t>,</a:t>
            </a:r>
            <a:r>
              <a:rPr lang="ru-RU" sz="1200" baseline="0" dirty="0" smtClean="0">
                <a:latin typeface="Arial" charset="0"/>
                <a:cs typeface="Arial" charset="0"/>
              </a:rPr>
              <a:t> т.е. оборудование уже работает в реальных условиях эксплуатации</a:t>
            </a:r>
            <a:r>
              <a:rPr lang="ru-RU" sz="12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1200" baseline="0" dirty="0" smtClean="0">
                <a:latin typeface="Arial" charset="0"/>
                <a:cs typeface="Arial" charset="0"/>
              </a:rPr>
              <a:t> </a:t>
            </a:r>
            <a:endParaRPr lang="ru-RU" sz="1200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A734F-5392-4028-AA9B-2129EF78A74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Одной из уникальных особенностей терминалов </a:t>
            </a:r>
            <a:r>
              <a:rPr lang="en-US" dirty="0" smtClean="0"/>
              <a:t>R </a:t>
            </a:r>
            <a:r>
              <a:rPr lang="ru-RU" dirty="0" smtClean="0"/>
              <a:t>является то что к ним можно подключать различные весовые модули.</a:t>
            </a:r>
          </a:p>
          <a:p>
            <a:r>
              <a:rPr lang="ru-RU" baseline="0" dirty="0" smtClean="0"/>
              <a:t>В результате различные сочетания моделей терминалов и модулей позволяет составить весы-регистраторы различных конфигураций (от торговых до промышленных большегрузных).</a:t>
            </a:r>
          </a:p>
          <a:p>
            <a:r>
              <a:rPr lang="ru-RU" baseline="0" dirty="0" smtClean="0"/>
              <a:t>А замена терминала на весах доступна без дополнительной поверки весов. И как результат, весам в любой момент можно придать совершенно иные пользовательские возможности.</a:t>
            </a:r>
          </a:p>
          <a:p>
            <a:r>
              <a:rPr lang="ru-RU" baseline="0" dirty="0" smtClean="0"/>
              <a:t>Например были 3-х тонные весы с терминалом простого взвешивания, заменили терминал на </a:t>
            </a:r>
            <a:r>
              <a:rPr lang="en-US" baseline="0" dirty="0" smtClean="0"/>
              <a:t>RP </a:t>
            </a:r>
            <a:r>
              <a:rPr lang="ru-RU" baseline="0" dirty="0" smtClean="0"/>
              <a:t>и получили большегрузные весы с печатью этикеток.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A734F-5392-4028-AA9B-2129EF78A74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Основная идея, заложенная в терминалы </a:t>
            </a:r>
            <a:r>
              <a:rPr lang="en-US" baseline="0" dirty="0" smtClean="0"/>
              <a:t>R </a:t>
            </a:r>
            <a:r>
              <a:rPr lang="ru-RU" baseline="0" dirty="0" smtClean="0"/>
              <a:t>– организовать автономную точку сбора информации о перемещениях товара.</a:t>
            </a:r>
          </a:p>
          <a:p>
            <a:r>
              <a:rPr lang="ru-RU" baseline="0" dirty="0" smtClean="0"/>
              <a:t>Т.е. организовать эргономичное рабочее весовое место на котором при взвешивании товара будет производится автоматический сбор данных. </a:t>
            </a:r>
          </a:p>
          <a:p>
            <a:r>
              <a:rPr lang="ru-RU" baseline="0" dirty="0" smtClean="0"/>
              <a:t>Причем оно должно быть таким что бы не требовалась постоянная </a:t>
            </a:r>
            <a:r>
              <a:rPr lang="en-US" baseline="0" dirty="0" smtClean="0"/>
              <a:t>on-line </a:t>
            </a:r>
            <a:r>
              <a:rPr lang="ru-RU" baseline="0" dirty="0" smtClean="0"/>
              <a:t>связь с ПК. И данные с терминала можно было бы забрать в любое удобное время.</a:t>
            </a:r>
          </a:p>
          <a:p>
            <a:r>
              <a:rPr lang="ru-RU" baseline="0" dirty="0" smtClean="0"/>
              <a:t>Итого имеем весовой терминал со своей </a:t>
            </a:r>
            <a:r>
              <a:rPr lang="ru-RU" baseline="0" dirty="0" err="1" smtClean="0"/>
              <a:t>операционнкой</a:t>
            </a:r>
            <a:r>
              <a:rPr lang="ru-RU" baseline="0" dirty="0" smtClean="0"/>
              <a:t> и внутренним ПО.</a:t>
            </a:r>
          </a:p>
          <a:p>
            <a:r>
              <a:rPr lang="ru-RU" baseline="0" dirty="0" smtClean="0"/>
              <a:t>Грузим в терминал справочники и шаблоны печати. При работе на терминале все операции в нем сохраняются.</a:t>
            </a:r>
          </a:p>
          <a:p>
            <a:r>
              <a:rPr lang="ru-RU" baseline="0" dirty="0" smtClean="0"/>
              <a:t>Когда надо – выгружаем из терминала базу операций и далее используем ее либо для формирования товароучетных документов, либо для формирования отчетов.</a:t>
            </a:r>
          </a:p>
          <a:p>
            <a:r>
              <a:rPr lang="ru-RU" baseline="0" dirty="0" smtClean="0"/>
              <a:t>И далее естественно возник вопрос интеграции в учетные системы. И мы начали с 1С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A734F-5392-4028-AA9B-2129EF78A74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2ECA-EE35-48C8-A881-EEAC17260927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dirty="0" smtClean="0"/>
              <a:t>В январе 16-го года получен Сертификат совместимости на драйвер и весы. </a:t>
            </a:r>
          </a:p>
          <a:p>
            <a:r>
              <a:rPr lang="ru-RU" sz="1200" b="1" dirty="0" smtClean="0"/>
              <a:t>Драйвер </a:t>
            </a:r>
            <a:r>
              <a:rPr lang="ru-RU" sz="1200" dirty="0" smtClean="0"/>
              <a:t>обеспечивает возможность подключения к 1С всех терминалов серии </a:t>
            </a:r>
            <a:r>
              <a:rPr lang="en-US" sz="1200" dirty="0" smtClean="0"/>
              <a:t>R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Несомненно функционал БПО удобен пользователям для решения простых задач (получения веса в документ и </a:t>
            </a:r>
            <a:r>
              <a:rPr lang="ru-RU" sz="1200" dirty="0" err="1" smtClean="0"/>
              <a:t>этикетирования</a:t>
            </a:r>
            <a:r>
              <a:rPr lang="ru-RU" sz="1200" dirty="0" smtClean="0"/>
              <a:t> весовых товаров)</a:t>
            </a:r>
            <a:r>
              <a:rPr lang="en-US" sz="1200" dirty="0" smtClean="0"/>
              <a:t> </a:t>
            </a:r>
            <a:r>
              <a:rPr lang="ru-RU" sz="1200" dirty="0" smtClean="0"/>
              <a:t>, но:</a:t>
            </a:r>
          </a:p>
          <a:p>
            <a:r>
              <a:rPr lang="ru-RU" sz="1200" dirty="0" smtClean="0"/>
              <a:t>- А если у клиента учет ведется на ранних платформах 1С, например 7.7. А таких давно закрепившихся на рынке предприятий малого и среднего бизнеса много.</a:t>
            </a:r>
          </a:p>
          <a:p>
            <a:pPr>
              <a:buFontTx/>
              <a:buChar char="-"/>
            </a:pPr>
            <a:r>
              <a:rPr lang="ru-RU" sz="1200" dirty="0" smtClean="0"/>
              <a:t> А если клиент</a:t>
            </a:r>
            <a:r>
              <a:rPr lang="ru-RU" sz="1200" baseline="0" dirty="0" smtClean="0"/>
              <a:t> желает </a:t>
            </a:r>
            <a:r>
              <a:rPr lang="ru-RU" sz="1200" dirty="0" smtClean="0"/>
              <a:t>формировать этикетки для счетных, штучных товаров и товаров с примесями.</a:t>
            </a:r>
          </a:p>
          <a:p>
            <a:pPr>
              <a:buFontTx/>
              <a:buChar char="-"/>
            </a:pPr>
            <a:r>
              <a:rPr lang="ru-RU" sz="1200" dirty="0" smtClean="0"/>
              <a:t> А если клиенту нужна</a:t>
            </a:r>
            <a:r>
              <a:rPr lang="ru-RU" sz="1200" baseline="0" dirty="0" smtClean="0"/>
              <a:t> маркировка </a:t>
            </a:r>
            <a:r>
              <a:rPr lang="ru-RU" sz="1200" baseline="0" dirty="0" err="1" smtClean="0"/>
              <a:t>логистическими</a:t>
            </a:r>
            <a:r>
              <a:rPr lang="ru-RU" sz="1200" baseline="0" dirty="0" smtClean="0"/>
              <a:t> и транспортными </a:t>
            </a:r>
            <a:r>
              <a:rPr lang="ru-RU" sz="1200" baseline="0" dirty="0" err="1" smtClean="0"/>
              <a:t>штрихкодами</a:t>
            </a:r>
            <a:r>
              <a:rPr lang="ru-RU" sz="1200" baseline="0" dirty="0" smtClean="0"/>
              <a:t> с указанием получателя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Поэтому мы пошли немного далее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22ECA-EE35-48C8-A881-EEAC17260927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dirty="0" smtClean="0"/>
              <a:t>Выпустили</a:t>
            </a:r>
            <a:r>
              <a:rPr lang="en-US" b="1" dirty="0" smtClean="0"/>
              <a:t>: </a:t>
            </a:r>
            <a:r>
              <a:rPr lang="ru-RU" b="1" dirty="0" smtClean="0"/>
              <a:t>для программистов</a:t>
            </a:r>
            <a:r>
              <a:rPr lang="ru-RU" b="1" baseline="0" dirty="0" smtClean="0"/>
              <a:t> 1С (</a:t>
            </a:r>
            <a:r>
              <a:rPr lang="ru-RU" b="1" dirty="0" smtClean="0"/>
              <a:t>бесплатный Драйвер </a:t>
            </a:r>
            <a:r>
              <a:rPr lang="en-US" b="1" dirty="0" smtClean="0"/>
              <a:t>R-1C</a:t>
            </a:r>
            <a:r>
              <a:rPr lang="ru-RU" b="1" dirty="0" smtClean="0"/>
              <a:t>),</a:t>
            </a:r>
            <a:r>
              <a:rPr lang="ru-RU" b="1" baseline="0" dirty="0" smtClean="0"/>
              <a:t> и для интеграторов (бесплатный набор внешних обработок для всех существующих ныне платформ 1С).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Основные идеи этого интеграционного</a:t>
            </a:r>
            <a:r>
              <a:rPr lang="ru-RU" baseline="0" dirty="0" smtClean="0"/>
              <a:t> ПО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Предоставить возможность легкой интеграции терминалов </a:t>
            </a:r>
            <a:r>
              <a:rPr lang="en-US" dirty="0" smtClean="0"/>
              <a:t>R c </a:t>
            </a:r>
            <a:r>
              <a:rPr lang="ru-RU" dirty="0" smtClean="0"/>
              <a:t>любой</a:t>
            </a:r>
            <a:r>
              <a:rPr lang="ru-RU" baseline="0" dirty="0" smtClean="0"/>
              <a:t> конфигурацией 1С.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Предоставить возможность использования всего доступного функционала терминалов</a:t>
            </a:r>
          </a:p>
          <a:p>
            <a:pPr marL="228600" indent="-228600">
              <a:buNone/>
            </a:pPr>
            <a:r>
              <a:rPr lang="en-US" b="1" baseline="0" dirty="0" smtClean="0"/>
              <a:t>&lt;</a:t>
            </a:r>
            <a:r>
              <a:rPr lang="ru-RU" b="1" baseline="0" dirty="0" smtClean="0"/>
              <a:t>КЛИК</a:t>
            </a:r>
            <a:r>
              <a:rPr lang="en-US" b="1" baseline="0" dirty="0" smtClean="0"/>
              <a:t>&gt;</a:t>
            </a:r>
            <a:endParaRPr lang="ru-RU" b="1" baseline="0" dirty="0" smtClean="0"/>
          </a:p>
          <a:p>
            <a:pPr marL="228600" indent="-228600">
              <a:buNone/>
            </a:pPr>
            <a:r>
              <a:rPr lang="ru-RU" baseline="0" dirty="0" smtClean="0"/>
              <a:t>Все программное обеспечение предоставляется бесплатно</a:t>
            </a:r>
          </a:p>
          <a:p>
            <a:pPr marL="228600" indent="-228600">
              <a:buNone/>
            </a:pPr>
            <a:r>
              <a:rPr lang="ru-RU" baseline="0" dirty="0" smtClean="0"/>
              <a:t>Более подробно про </a:t>
            </a:r>
            <a:r>
              <a:rPr lang="ru-RU" baseline="0" dirty="0" smtClean="0"/>
              <a:t>обработки</a:t>
            </a:r>
            <a:r>
              <a:rPr lang="en-US" baseline="0" dirty="0" smtClean="0"/>
              <a:t>: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dirty="0" smtClean="0"/>
              <a:t>Драйвер это конечно хорошо, особенно</a:t>
            </a:r>
            <a:r>
              <a:rPr lang="ru-RU" sz="1000" baseline="0" dirty="0" smtClean="0"/>
              <a:t> для решения нестандартных задач.</a:t>
            </a:r>
          </a:p>
          <a:p>
            <a:r>
              <a:rPr lang="ru-RU" sz="1000" baseline="0" dirty="0" smtClean="0"/>
              <a:t>Но согласитесь, основная масса предприятий малого и среднего бизнеса чаще всего решает типовые задачи</a:t>
            </a:r>
            <a:r>
              <a:rPr lang="en-US" sz="1000" baseline="0" dirty="0" smtClean="0"/>
              <a:t>: </a:t>
            </a:r>
            <a:r>
              <a:rPr lang="ru-RU" sz="1000" baseline="0" dirty="0" smtClean="0"/>
              <a:t>промаркировать, принять товар по весу, отгрузить товар по весу.</a:t>
            </a:r>
          </a:p>
          <a:p>
            <a:r>
              <a:rPr lang="ru-RU" sz="1000" baseline="0" dirty="0" smtClean="0"/>
              <a:t>Поэтому на основе драйвера были реализованы внешние обработки с гибкими настройками под любые конфигурации.</a:t>
            </a:r>
          </a:p>
          <a:p>
            <a:r>
              <a:rPr lang="ru-RU" sz="1000" baseline="0" dirty="0" smtClean="0"/>
              <a:t>Мы предоставляем инсталлятор с набором из 20 бесплатных обработок, которые работают в 3 режимах на любых конфигурациях 1С</a:t>
            </a:r>
          </a:p>
          <a:p>
            <a:r>
              <a:rPr lang="ru-RU" sz="1000" baseline="0" dirty="0" smtClean="0"/>
              <a:t>- Весы электронные – </a:t>
            </a:r>
            <a:r>
              <a:rPr lang="en-US" sz="1000" baseline="0" dirty="0" smtClean="0"/>
              <a:t>on</a:t>
            </a:r>
            <a:r>
              <a:rPr lang="ru-RU" sz="1000" baseline="0" dirty="0" smtClean="0"/>
              <a:t>_</a:t>
            </a:r>
            <a:r>
              <a:rPr lang="en-US" sz="1000" baseline="0" dirty="0" smtClean="0"/>
              <a:t>line </a:t>
            </a:r>
            <a:r>
              <a:rPr lang="ru-RU" sz="1000" baseline="0" dirty="0" smtClean="0"/>
              <a:t>передача веса в готовые документы.</a:t>
            </a:r>
          </a:p>
          <a:p>
            <a:pPr>
              <a:buFontTx/>
              <a:buChar char="-"/>
            </a:pPr>
            <a:r>
              <a:rPr lang="ru-RU" sz="1000" baseline="0" dirty="0" smtClean="0"/>
              <a:t> Этикетирование – загрузка в весы товаров и шаблонов этикеток.</a:t>
            </a:r>
          </a:p>
          <a:p>
            <a:pPr>
              <a:buFontTx/>
              <a:buChar char="-"/>
            </a:pPr>
            <a:r>
              <a:rPr lang="ru-RU" sz="1000" baseline="0" dirty="0" smtClean="0"/>
              <a:t> Точка учета – загрузка в весы необходимых справочников и шаблонов и выгрузка из них готовых документов. А для моделей с печатью этикеток – формирование этикеток со </a:t>
            </a:r>
            <a:r>
              <a:rPr lang="ru-RU" sz="1000" baseline="0" dirty="0" err="1" smtClean="0"/>
              <a:t>штрихкодами</a:t>
            </a:r>
            <a:r>
              <a:rPr lang="ru-RU" sz="1000" baseline="0" dirty="0" smtClean="0"/>
              <a:t> 7 форматов.</a:t>
            </a:r>
          </a:p>
          <a:p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000" dirty="0" smtClean="0"/>
              <a:t>Одно из самых распространенных применений – передача с весов веса в документ 1С.</a:t>
            </a:r>
          </a:p>
          <a:p>
            <a:r>
              <a:rPr lang="ru-RU" sz="1000" dirty="0" smtClean="0"/>
              <a:t>Для этой задачи можно использовать терминал </a:t>
            </a:r>
            <a:r>
              <a:rPr lang="en-US" sz="1000" dirty="0" smtClean="0"/>
              <a:t>RA </a:t>
            </a:r>
            <a:r>
              <a:rPr lang="ru-RU" sz="1000" dirty="0" smtClean="0"/>
              <a:t>в сочетании с любой платформой от 6 кг (МК), до 6 тонн (4</a:t>
            </a:r>
            <a:r>
              <a:rPr lang="en-US" sz="1000" dirty="0" smtClean="0"/>
              <a:t>D</a:t>
            </a:r>
            <a:r>
              <a:rPr lang="ru-RU" sz="1000" dirty="0" smtClean="0"/>
              <a:t>).</a:t>
            </a:r>
          </a:p>
          <a:p>
            <a:r>
              <a:rPr lang="ru-RU" sz="1000" dirty="0" smtClean="0"/>
              <a:t>Пользователям типовых конфигураций 1С 8.3, рекомендуем использовать подключение весов через Библиотеку подключаемого оборудования 1С. Для всех остальных 1С можно использовать внешнюю обработку 1С, которая поставляется в комплекте с терминалами.</a:t>
            </a:r>
          </a:p>
          <a:p>
            <a:endParaRPr lang="ru-RU" sz="10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FBAC8-EE1E-4ABD-81F6-BAC369950FE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4486-23DC-4B93-815B-FC5C2212B6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A7D1-E02A-4754-A2EF-C903F5E90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DD42-69F0-4326-ACFE-777C2B6BC1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14935-00AD-41AF-9165-BAEA59DA7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AB23-A617-4EA1-8A3A-DA04BE63F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7E0D-2953-4529-8DD2-34AFD75A0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B995-7E22-43C7-89CB-BF7883793A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CC21-0A29-4A67-B928-AF40CD789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7E0F-FEEC-4455-A5E6-6EEA31CA7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01A4-DD2C-4AFE-8BB4-28A02C9507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6B22-C162-4526-A29B-07EE10182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3A37CD-2ACE-4778-9379-A4A1B7EA4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8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929190" y="357166"/>
            <a:ext cx="42148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</a:t>
            </a: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ерминалы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серии </a:t>
            </a:r>
            <a:r>
              <a:rPr lang="en-US" sz="32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endParaRPr lang="ru-RU" sz="32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комплектация, особенности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и подключение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к 1С</a:t>
            </a:r>
            <a:r>
              <a:rPr lang="en-US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: </a:t>
            </a: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Предприятие</a:t>
            </a:r>
            <a:r>
              <a:rPr lang="en-US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 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2052" name="Picture 20" descr="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4786313"/>
            <a:ext cx="3325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3" descr="TB-S2-RC__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275" y="3000375"/>
            <a:ext cx="28797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9" descr="X:\Маркетинг\_2015_ФОТО_ПРОДУКЦИИ\Pos-система ТТ\POS-система ТОРГОВАЯ ТОЧ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6237" y="6072188"/>
            <a:ext cx="11477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RL2"/>
          <p:cNvPicPr>
            <a:picLocks noChangeAspect="1" noChangeArrowheads="1"/>
          </p:cNvPicPr>
          <p:nvPr/>
        </p:nvPicPr>
        <p:blipFill>
          <a:blip r:embed="rId7" cstate="print"/>
          <a:srcRect l="20001" t="10001" r="10001" b="15001"/>
          <a:stretch>
            <a:fillRect/>
          </a:stretch>
        </p:blipFill>
        <p:spPr bwMode="auto">
          <a:xfrm>
            <a:off x="6215074" y="314324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4" descr="DSC_32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714752"/>
            <a:ext cx="12747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«ВЕСЫ ЭЛЕКТРОННЫЕ»  </a:t>
            </a:r>
            <a:endParaRPr lang="en-US" sz="32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428604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типовая задача - передача в документ веса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15719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Сокращены трудозатраты в части ручной приемки, разгрузки и разборки</a:t>
            </a:r>
          </a:p>
          <a:p>
            <a:pPr>
              <a:buFontTx/>
              <a:buChar char="-"/>
            </a:pPr>
            <a:r>
              <a:rPr lang="ru-RU" dirty="0" smtClean="0"/>
              <a:t> минимизированы  ошибки обслуживающего персонала,</a:t>
            </a:r>
          </a:p>
          <a:p>
            <a:r>
              <a:rPr lang="ru-RU" dirty="0" smtClean="0"/>
              <a:t>- повышена производительность на 60%.</a:t>
            </a:r>
            <a:endParaRPr lang="ru-RU" sz="1200" dirty="0" smtClean="0"/>
          </a:p>
        </p:txBody>
      </p:sp>
      <p:pic>
        <p:nvPicPr>
          <p:cNvPr id="11" name="Рисунок 10" descr="20170314_0945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4096455" cy="23042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60032" y="908720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участках отгрузки товаров РЦ ООО «СПАР-ТУЛА» </a:t>
            </a:r>
          </a:p>
          <a:p>
            <a:r>
              <a:rPr lang="ru-RU" dirty="0" smtClean="0"/>
              <a:t>3 единицы весов низкопрофильных с весовыми терминалами </a:t>
            </a:r>
          </a:p>
          <a:p>
            <a:r>
              <a:rPr lang="ru-RU" dirty="0" smtClean="0"/>
              <a:t>4</a:t>
            </a:r>
            <a:r>
              <a:rPr lang="en-US" dirty="0" smtClean="0"/>
              <a:t>D</a:t>
            </a:r>
            <a:r>
              <a:rPr lang="ru-RU" dirty="0" smtClean="0"/>
              <a:t>-</a:t>
            </a:r>
            <a:r>
              <a:rPr lang="en-US" dirty="0" smtClean="0"/>
              <a:t>LA</a:t>
            </a:r>
            <a:r>
              <a:rPr lang="ru-RU" dirty="0" smtClean="0"/>
              <a:t>-1500-</a:t>
            </a:r>
            <a:r>
              <a:rPr lang="en-US" dirty="0" smtClean="0"/>
              <a:t>RA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участках приемки ООО «СПАР-ТУЛА» (42 магазина) установлены весы 4</a:t>
            </a:r>
            <a:r>
              <a:rPr lang="en-US" dirty="0" smtClean="0"/>
              <a:t>D</a:t>
            </a:r>
            <a:r>
              <a:rPr lang="ru-RU" dirty="0" smtClean="0"/>
              <a:t>-</a:t>
            </a:r>
            <a:r>
              <a:rPr lang="en-US" dirty="0" smtClean="0"/>
              <a:t>LA</a:t>
            </a:r>
            <a:r>
              <a:rPr lang="ru-RU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3429000"/>
            <a:ext cx="250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Весы интегрированы: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корпоративные учетные системы предприятия – складскую систему РЦ (</a:t>
            </a:r>
            <a:r>
              <a:rPr lang="en-US" dirty="0" smtClean="0"/>
              <a:t>WMS Knapp</a:t>
            </a:r>
            <a:r>
              <a:rPr lang="ru-RU" dirty="0" smtClean="0"/>
              <a:t>) и </a:t>
            </a:r>
            <a:r>
              <a:rPr lang="en-US" dirty="0" smtClean="0"/>
              <a:t>ERP</a:t>
            </a:r>
            <a:r>
              <a:rPr lang="ru-RU" dirty="0" smtClean="0"/>
              <a:t>-систему </a:t>
            </a:r>
            <a:r>
              <a:rPr lang="en-US" dirty="0" smtClean="0"/>
              <a:t>Oracle</a:t>
            </a:r>
            <a:r>
              <a:rPr lang="ru-RU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1920" y="4725144"/>
            <a:ext cx="129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73581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«ТОРГОВОЕ ЭТИКЕТИРОВАНИЕ»  </a:t>
            </a:r>
            <a:endParaRPr lang="en-US" sz="24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35716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типовая задача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– этикетирование товаров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1266" name="AutoShape 2" descr="http://massa.ru/bitrix/templates/massa_temp/images/img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massa.ru/bitrix/templates/massa_temp/images/img_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3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00240"/>
            <a:ext cx="8643966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85794"/>
            <a:ext cx="1571636" cy="13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928670"/>
            <a:ext cx="472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796335" y="4071942"/>
            <a:ext cx="434766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8.3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(типовые и нетиповые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8.2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8.1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7.7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«ТОЧКА УЧЕТА»  </a:t>
            </a:r>
            <a:endParaRPr lang="en-US" sz="24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9" descr="DVD_3_3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2" y="2285992"/>
            <a:ext cx="85963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972" y="5929331"/>
            <a:ext cx="11510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357166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новые возможности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– готовый документ 1С из весов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14422"/>
            <a:ext cx="43318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796335" y="857232"/>
            <a:ext cx="434766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8.3 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(типовые и нетиповые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8.2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8.1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7.7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(типовые  и нетиповые конфигурации)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«ТОЧКА УЧЕТА»  </a:t>
            </a:r>
            <a:endParaRPr lang="en-US" sz="24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2972" y="5929331"/>
            <a:ext cx="11510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357166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новые возможности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– готовый документ 1С из весов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1" name="Рисунок 10" descr="IMG_17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764704"/>
            <a:ext cx="4536504" cy="26642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32040" y="836712"/>
            <a:ext cx="3923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ru-RU" b="1" dirty="0" smtClean="0"/>
              <a:t>ООО «Птицефабрика «Павловская»</a:t>
            </a:r>
          </a:p>
          <a:p>
            <a:r>
              <a:rPr lang="ru-RU" dirty="0" smtClean="0"/>
              <a:t>В настоящее время парк весов марки «МАССА-К» составляет 72 единицы. Весы-регистраторы МК-15.2-</a:t>
            </a:r>
            <a:r>
              <a:rPr lang="en-US" dirty="0" smtClean="0"/>
              <a:t>RP</a:t>
            </a:r>
            <a:r>
              <a:rPr lang="ru-RU" dirty="0" smtClean="0"/>
              <a:t>-10 и МК-15.2-</a:t>
            </a:r>
            <a:r>
              <a:rPr lang="en-US" dirty="0" smtClean="0"/>
              <a:t>RP</a:t>
            </a:r>
            <a:r>
              <a:rPr lang="ru-RU" dirty="0" smtClean="0"/>
              <a:t>-10-1, а также модули взвешивающие </a:t>
            </a:r>
            <a:r>
              <a:rPr lang="en-US" dirty="0" smtClean="0"/>
              <a:t>TB</a:t>
            </a:r>
            <a:r>
              <a:rPr lang="ru-RU" dirty="0" smtClean="0"/>
              <a:t>-</a:t>
            </a:r>
            <a:r>
              <a:rPr lang="en-US" dirty="0" smtClean="0"/>
              <a:t>S</a:t>
            </a:r>
            <a:r>
              <a:rPr lang="ru-RU" dirty="0" smtClean="0"/>
              <a:t>-32.2_3 с терминалами-регистраторами </a:t>
            </a:r>
            <a:r>
              <a:rPr lang="en-US" dirty="0" smtClean="0"/>
              <a:t>RP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429000"/>
            <a:ext cx="191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Интегрированы: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3717032"/>
            <a:ext cx="580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1С</a:t>
            </a:r>
            <a:r>
              <a:rPr lang="ru-RU" dirty="0" smtClean="0"/>
              <a:t>:</a:t>
            </a:r>
            <a:r>
              <a:rPr lang="en-US" b="1" dirty="0" smtClean="0"/>
              <a:t>MES</a:t>
            </a:r>
            <a:r>
              <a:rPr lang="en-US" dirty="0" smtClean="0"/>
              <a:t> </a:t>
            </a:r>
            <a:r>
              <a:rPr lang="ru-RU" dirty="0" smtClean="0"/>
              <a:t>Оперативное управление производством»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4077072"/>
            <a:ext cx="146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50912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-автоматизирован контроль за производительностью</a:t>
            </a:r>
          </a:p>
          <a:p>
            <a:pPr>
              <a:buFontTx/>
              <a:buChar char="-"/>
            </a:pPr>
            <a:r>
              <a:rPr lang="ru-RU" dirty="0" smtClean="0"/>
              <a:t>обеспечена минимизация перевесов при работе операторов-укладчиков на участке взвешивания </a:t>
            </a:r>
          </a:p>
          <a:p>
            <a:pPr>
              <a:buFontTx/>
              <a:buChar char="-"/>
            </a:pPr>
            <a:r>
              <a:rPr lang="ru-RU" dirty="0" smtClean="0"/>
              <a:t>обеспечен объективный учет объема работ посредством  автоматических электронных отчетов о фактической выработки персонала на линии</a:t>
            </a:r>
          </a:p>
          <a:p>
            <a:pPr>
              <a:buFontTx/>
              <a:buChar char="-"/>
            </a:pPr>
            <a:r>
              <a:rPr lang="ru-RU" dirty="0" smtClean="0"/>
              <a:t> обеспечена объективность расчетов при сдельной оплате труда каждого рабочего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«ТОЧКА УЧЕТА»  </a:t>
            </a:r>
            <a:endParaRPr lang="en-US" sz="24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2972" y="5929331"/>
            <a:ext cx="11510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357166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новые возможности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– готовый документ 1С из весов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836712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ru-RU" b="1" dirty="0" smtClean="0"/>
              <a:t>ООО </a:t>
            </a:r>
            <a:r>
              <a:rPr lang="ru-RU" b="1" dirty="0" smtClean="0"/>
              <a:t>«Север-Метрополь»</a:t>
            </a:r>
            <a:endParaRPr lang="ru-RU" b="1" dirty="0" smtClean="0"/>
          </a:p>
          <a:p>
            <a:r>
              <a:rPr lang="ru-RU" dirty="0" smtClean="0"/>
              <a:t>С 2015 г. в кондитерском цеху полуфабрикатов «Метрополь» на линии вымешивания кремов было </a:t>
            </a:r>
            <a:r>
              <a:rPr lang="ru-RU" dirty="0" smtClean="0"/>
              <a:t>установлены модули </a:t>
            </a:r>
            <a:r>
              <a:rPr lang="ru-RU" dirty="0" smtClean="0"/>
              <a:t>взвешивающие серии ТВ-</a:t>
            </a:r>
            <a:r>
              <a:rPr lang="en-US" dirty="0" smtClean="0"/>
              <a:t>S c </a:t>
            </a:r>
            <a:r>
              <a:rPr lang="ru-RU" dirty="0" smtClean="0"/>
              <a:t>терминалами </a:t>
            </a:r>
            <a:r>
              <a:rPr lang="en-US" dirty="0" smtClean="0"/>
              <a:t>RA </a:t>
            </a:r>
            <a:r>
              <a:rPr lang="ru-RU" dirty="0" smtClean="0"/>
              <a:t>в количестве двух единиц.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429000"/>
            <a:ext cx="191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Интегрированы: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3717032"/>
            <a:ext cx="477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Учетная система предприятия  </a:t>
            </a:r>
            <a:r>
              <a:rPr lang="en-US" b="1" dirty="0" smtClean="0"/>
              <a:t>GLOBAL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4077072"/>
            <a:ext cx="146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50912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-автоматизация учета работы операторов на линии взвешивания кремов </a:t>
            </a:r>
          </a:p>
          <a:p>
            <a:r>
              <a:rPr lang="ru-RU" dirty="0" smtClean="0"/>
              <a:t>- автоматизация передачи данных для формирования актов выпуска  готовой продукции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обеспечен контроль фактической выработки персонала при сдельной оплате труда на каждого оператора</a:t>
            </a:r>
            <a:endParaRPr lang="ru-RU" dirty="0" smtClean="0"/>
          </a:p>
        </p:txBody>
      </p:sp>
      <p:pic>
        <p:nvPicPr>
          <p:cNvPr id="17" name="Рисунок 16" descr="1351248134_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836712"/>
            <a:ext cx="402442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85918" y="0"/>
            <a:ext cx="735808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терминалы серии </a:t>
            </a:r>
            <a:r>
              <a:rPr lang="en-US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новые возможности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автоматизации учета товаров</a:t>
            </a:r>
          </a:p>
          <a:p>
            <a:pPr>
              <a:spcBef>
                <a:spcPts val="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           чем выгодны</a:t>
            </a:r>
            <a:r>
              <a:rPr lang="en-US" sz="4400" b="1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  <a:endParaRPr lang="ru-RU" sz="44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143116"/>
            <a:ext cx="7442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Georgia" pitchFamily="18" charset="0"/>
              </a:rPr>
              <a:t>Уменьшение стоимости проекта автоматизации</a:t>
            </a:r>
            <a:r>
              <a:rPr lang="en-US" sz="2000" b="1" dirty="0" smtClean="0">
                <a:latin typeface="Georgia" pitchFamily="18" charset="0"/>
              </a:rPr>
              <a:t>: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7" y="2500306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совмещение нескольких типов оборудования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российские цены на оборудование (рекомендуемая  розничная цена от 15 300 до 131 800 руб.,  в зависимости от комплектации)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3429000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latin typeface="Georgia" pitchFamily="18" charset="0"/>
              </a:rPr>
              <a:t>2. Расширение перечня автоматизируемых бизнес-процессов</a:t>
            </a:r>
            <a:r>
              <a:rPr lang="en-US" sz="2000" b="1" dirty="0" smtClean="0">
                <a:latin typeface="Georgia" pitchFamily="18" charset="0"/>
              </a:rPr>
              <a:t>: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401" y="3786190"/>
            <a:ext cx="83695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более 350 конфигураций оборудования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широкие возможности настройки оборудования </a:t>
            </a:r>
            <a:endParaRPr lang="ru-RU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автоматический сбор данных по операциям с весовым товаром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возможность быстрого получения учетных операций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широкие возможности использования штрихкодов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5286388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latin typeface="Georgia" pitchFamily="18" charset="0"/>
              </a:rPr>
              <a:t>3. Легкая интеграция в работающие </a:t>
            </a:r>
            <a:r>
              <a:rPr lang="ru-RU" sz="2000" b="1" dirty="0" smtClean="0">
                <a:latin typeface="Georgia" pitchFamily="18" charset="0"/>
              </a:rPr>
              <a:t>системы</a:t>
            </a:r>
            <a:r>
              <a:rPr lang="en-US" sz="2000" b="1" dirty="0" smtClean="0">
                <a:latin typeface="Georgia" pitchFamily="18" charset="0"/>
              </a:rPr>
              <a:t>:</a:t>
            </a:r>
            <a:endParaRPr lang="ru-RU" sz="2000" b="1" dirty="0" smtClean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5643578"/>
            <a:ext cx="735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b="1" dirty="0" smtClean="0">
                <a:latin typeface="Georgia" pitchFamily="18" charset="0"/>
              </a:rPr>
              <a:t>бесплатная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библиотека  готовых прикладных решений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бесплатные драйверы для разработчиков</a:t>
            </a:r>
            <a:endParaRPr lang="ru-RU" dirty="0"/>
          </a:p>
        </p:txBody>
      </p:sp>
      <p:pic>
        <p:nvPicPr>
          <p:cNvPr id="19" name="Рисунок 18" descr="вопрос-отв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2881681" cy="138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X:\Администрация\25 лет Гильдия Мастеров\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29162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834796"/>
            <a:ext cx="2000234" cy="152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X:\Администрация\25 лет Гильдия Мастеров\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357693"/>
            <a:ext cx="3786185" cy="21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4429124" y="2428868"/>
            <a:ext cx="4714876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гарантия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 года</a:t>
            </a: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первичная поверка весов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изготовление за 3 дня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 более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1 000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ЦТО </a:t>
            </a: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по России</a:t>
            </a: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покупают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ru-RU" b="1" dirty="0" smtClean="0">
                <a:latin typeface="Georgia" pitchFamily="18" charset="0"/>
              </a:rPr>
              <a:t>Белоруссия, Казахстан</a:t>
            </a:r>
            <a:r>
              <a:rPr lang="ru-RU" b="1" dirty="0">
                <a:latin typeface="Georgia" pitchFamily="18" charset="0"/>
              </a:rPr>
              <a:t>, Туркменистан, </a:t>
            </a:r>
            <a:r>
              <a:rPr lang="ru-RU" b="1" dirty="0" smtClean="0">
                <a:latin typeface="Georgia" pitchFamily="18" charset="0"/>
              </a:rPr>
              <a:t>Армения...</a:t>
            </a:r>
            <a:endParaRPr lang="ru-RU" b="1" dirty="0">
              <a:latin typeface="Georgia" pitchFamily="18" charset="0"/>
            </a:endParaRP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экспортируем в</a:t>
            </a:r>
            <a:r>
              <a:rPr lang="en-US" b="1" dirty="0" smtClean="0">
                <a:latin typeface="Georgia" pitchFamily="18" charset="0"/>
              </a:rPr>
              <a:t>: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Тунис, </a:t>
            </a:r>
            <a:r>
              <a:rPr lang="ru-RU" b="1" dirty="0" smtClean="0">
                <a:latin typeface="Georgia" pitchFamily="18" charset="0"/>
              </a:rPr>
              <a:t>Болгарию, Латвию…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357430"/>
            <a:ext cx="2474913" cy="20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2143108" y="785794"/>
            <a:ext cx="700089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25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лет</a:t>
            </a:r>
            <a:r>
              <a:rPr lang="ru-RU" b="1" dirty="0">
                <a:latin typeface="Georgia" pitchFamily="18" charset="0"/>
              </a:rPr>
              <a:t> на рынке весового оборудования </a:t>
            </a: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миллиона весов</a:t>
            </a:r>
            <a:r>
              <a:rPr lang="ru-RU" b="1" dirty="0">
                <a:latin typeface="Georgia" pitchFamily="18" charset="0"/>
              </a:rPr>
              <a:t> (ежегодно до 100 </a:t>
            </a:r>
            <a:r>
              <a:rPr lang="ru-RU" b="1" dirty="0" smtClean="0">
                <a:latin typeface="Georgia" pitchFamily="18" charset="0"/>
              </a:rPr>
              <a:t>тысяч)</a:t>
            </a:r>
            <a:endParaRPr lang="ru-RU" b="1" dirty="0">
              <a:latin typeface="Georgia" pitchFamily="18" charset="0"/>
            </a:endParaRP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цифровые </a:t>
            </a:r>
            <a:r>
              <a:rPr lang="ru-RU" b="1" dirty="0">
                <a:latin typeface="Georgia" pitchFamily="18" charset="0"/>
              </a:rPr>
              <a:t>датчики собственного производства</a:t>
            </a:r>
          </a:p>
          <a:p>
            <a:pPr marL="358775"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весы </a:t>
            </a:r>
            <a:r>
              <a:rPr lang="ru-RU" b="1" dirty="0">
                <a:latin typeface="Georgia" pitchFamily="18" charset="0"/>
              </a:rPr>
              <a:t>от лабораторных до </a:t>
            </a:r>
            <a:r>
              <a:rPr lang="ru-RU" b="1" dirty="0" smtClean="0">
                <a:latin typeface="Georgia" pitchFamily="18" charset="0"/>
              </a:rPr>
              <a:t>промышленных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7158" y="0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ЗАО «МАССА-К»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разработчик и производитель электронных весов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26" descr="118 моделе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40" y="1071546"/>
            <a:ext cx="87745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5786" y="0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</a:t>
            </a: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ерминалы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серии </a:t>
            </a:r>
            <a:r>
              <a:rPr lang="en-US" sz="40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endParaRPr lang="ru-RU" sz="40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14810" y="0"/>
            <a:ext cx="49291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электронные весы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терминал сбора данных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весы с печатью этикеток или</a:t>
            </a:r>
          </a:p>
          <a:p>
            <a:r>
              <a:rPr lang="ru-RU" b="1" dirty="0" smtClean="0">
                <a:latin typeface="Georgia" pitchFamily="18" charset="0"/>
              </a:rPr>
              <a:t>отчетов  и чеков</a:t>
            </a:r>
            <a:endParaRPr lang="en-US" b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214686"/>
            <a:ext cx="8786842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весовые модули 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кг до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тонн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товары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весовые, счетные, штучные и замороженные</a:t>
            </a:r>
            <a:endParaRPr lang="en-US" sz="1600" b="1" dirty="0" smtClean="0"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печать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этикеток, отчетов и чеков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 интерфейсы обмена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: RS-232</a:t>
            </a:r>
            <a:r>
              <a:rPr lang="ru-RU" sz="1600" b="1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Georgia" pitchFamily="18" charset="0"/>
              </a:rPr>
              <a:t>Ethernet</a:t>
            </a:r>
            <a:r>
              <a:rPr lang="ru-RU" sz="1600" b="1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USB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бор и хранение товароучетных операций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этикетирование, прием, отпуск, продажа, инвентаризация, списание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бесплатно драйверы 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разработчикам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1С</a:t>
            </a:r>
            <a:r>
              <a:rPr lang="en-US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Предприятие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, ОС </a:t>
            </a:r>
            <a:r>
              <a:rPr lang="en-US" sz="1600" b="1" dirty="0" smtClean="0">
                <a:latin typeface="Georgia" pitchFamily="18" charset="0"/>
              </a:rPr>
              <a:t>Windows</a:t>
            </a:r>
            <a:endParaRPr lang="ru-RU" sz="1600" b="1" dirty="0" smtClean="0"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бесплатно внешние обработки 1С</a:t>
            </a:r>
            <a:r>
              <a:rPr lang="en-US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Предприятие (7.7, 8.1, 8.2, 8.3)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бесплатно загрузка</a:t>
            </a:r>
            <a:r>
              <a:rPr lang="en-US" sz="1600" b="1" dirty="0" smtClean="0">
                <a:latin typeface="Georgia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latin typeface="Georgia" pitchFamily="18" charset="0"/>
                <a:cs typeface="Times New Roman" pitchFamily="18" charset="0"/>
              </a:rPr>
              <a:t>выгрузка через таблицы </a:t>
            </a:r>
            <a:r>
              <a:rPr lang="en-US" sz="1600" b="1" dirty="0" smtClean="0">
                <a:latin typeface="Georgia" pitchFamily="18" charset="0"/>
              </a:rPr>
              <a:t>Microsoft Excel</a:t>
            </a:r>
            <a:endParaRPr lang="ru-RU" sz="16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808" y="2071678"/>
            <a:ext cx="940526" cy="44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2000240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5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 моделей  терминалов</a:t>
            </a:r>
          </a:p>
          <a:p>
            <a:pPr algn="ctr"/>
            <a:r>
              <a:rPr lang="ru-RU" sz="2800" b="1" dirty="0" smtClean="0">
                <a:latin typeface="Georgia" pitchFamily="18" charset="0"/>
              </a:rPr>
              <a:t>+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64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весовых  модуля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(от 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6 кг 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до 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6 тонн</a:t>
            </a:r>
            <a:r>
              <a:rPr lang="ru-RU" b="1" dirty="0" smtClean="0">
                <a:solidFill>
                  <a:srgbClr val="800000"/>
                </a:solidFill>
                <a:latin typeface="Georgia" pitchFamily="18" charset="0"/>
              </a:rPr>
              <a:t>)</a:t>
            </a:r>
          </a:p>
        </p:txBody>
      </p:sp>
      <p:pic>
        <p:nvPicPr>
          <p:cNvPr id="16" name="Picture 32" descr="СС mod 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571504" cy="7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00504"/>
            <a:ext cx="44910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терминалы </a:t>
            </a:r>
            <a:r>
              <a:rPr lang="ru-RU" sz="40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серии </a:t>
            </a:r>
            <a:r>
              <a:rPr lang="en-US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 составе весов-регистраторов</a:t>
            </a:r>
            <a:endParaRPr lang="ru-RU" sz="40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14422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уникальная сертифицированная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модульная конструкция</a:t>
            </a:r>
          </a:p>
        </p:txBody>
      </p:sp>
      <p:pic>
        <p:nvPicPr>
          <p:cNvPr id="10" name="Рисунок 9" descr="Терминалы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214554"/>
            <a:ext cx="4700163" cy="714380"/>
          </a:xfrm>
          <a:prstGeom prst="rect">
            <a:avLst/>
          </a:prstGeom>
        </p:spPr>
      </p:pic>
      <p:pic>
        <p:nvPicPr>
          <p:cNvPr id="11" name="Picture 60" descr="DSC_32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4628" y="1928802"/>
            <a:ext cx="13893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5282" y="3000372"/>
            <a:ext cx="582871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5720" y="4357694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= более 350 моделей</a:t>
            </a:r>
          </a:p>
          <a:p>
            <a:pPr algn="ctr"/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весов-регистраторов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(от 6 кг до 6 тонн)</a:t>
            </a:r>
          </a:p>
        </p:txBody>
      </p:sp>
      <p:pic>
        <p:nvPicPr>
          <p:cNvPr id="17" name="Picture 47" descr="СС mod 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571504" cy="7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000364" cy="20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2" y="1643050"/>
            <a:ext cx="4615823" cy="30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143504" y="1643050"/>
            <a:ext cx="4000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Загружаются Справочники: </a:t>
            </a:r>
            <a:endParaRPr lang="en-US" sz="1400" dirty="0" smtClean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Georgia" pitchFamily="18" charset="0"/>
              </a:rPr>
              <a:t> Товаров (обязательный)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Georgia" pitchFamily="18" charset="0"/>
              </a:rPr>
              <a:t> Складов, Контрагентов, Операторов (по желанию)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Georgia" pitchFamily="18" charset="0"/>
              </a:rPr>
              <a:t> Форматы печати (для терминалов с печатью)</a:t>
            </a:r>
          </a:p>
          <a:p>
            <a:endParaRPr lang="ru-RU" sz="1400" dirty="0" smtClean="0">
              <a:latin typeface="Georgia" pitchFamily="18" charset="0"/>
            </a:endParaRPr>
          </a:p>
          <a:p>
            <a:r>
              <a:rPr lang="ru-RU" sz="1400" dirty="0" smtClean="0">
                <a:latin typeface="Georgia" pitchFamily="18" charset="0"/>
              </a:rPr>
              <a:t>Выгружаются регистрации движения товаров (электронная запись из 24 параметров, связанных с товаром, его перемещением и типом товароучетной операции).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32" y="4572008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Этикетирование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Прием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Отпуск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Продажа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Инвентаризация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Списание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57422" y="2214554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RS-232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</a:rPr>
              <a:t>Ethernet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USB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3714752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RS-232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</a:rPr>
              <a:t>Ethernet</a:t>
            </a: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USB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00496" y="3643314"/>
            <a:ext cx="1214446" cy="785818"/>
          </a:xfrm>
          <a:prstGeom prst="ellipse">
            <a:avLst/>
          </a:prstGeom>
          <a:solidFill>
            <a:srgbClr val="557AE3"/>
          </a:solidFill>
          <a:ln>
            <a:solidFill>
              <a:srgbClr val="557A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accent3"/>
                </a:solidFill>
                <a:latin typeface="Georgia" pitchFamily="18" charset="0"/>
              </a:rPr>
              <a:t>хранит</a:t>
            </a:r>
          </a:p>
          <a:p>
            <a:pPr algn="ctr"/>
            <a:r>
              <a:rPr lang="ru-RU" sz="1200" b="1" dirty="0" smtClean="0">
                <a:solidFill>
                  <a:schemeClr val="accent3"/>
                </a:solidFill>
                <a:latin typeface="Georgia" pitchFamily="18" charset="0"/>
              </a:rPr>
              <a:t>20 000</a:t>
            </a:r>
          </a:p>
          <a:p>
            <a:pPr algn="ctr"/>
            <a:r>
              <a:rPr lang="ru-RU" sz="800" dirty="0" smtClean="0">
                <a:solidFill>
                  <a:schemeClr val="accent3"/>
                </a:solidFill>
                <a:latin typeface="Georgia" pitchFamily="18" charset="0"/>
              </a:rPr>
              <a:t>регистраций</a:t>
            </a:r>
            <a:r>
              <a:rPr lang="ru-RU" sz="1200" dirty="0" smtClean="0">
                <a:solidFill>
                  <a:schemeClr val="accent3"/>
                </a:solidFill>
                <a:latin typeface="Georgia" pitchFamily="18" charset="0"/>
              </a:rPr>
              <a:t> </a:t>
            </a:r>
            <a:endParaRPr lang="ru-RU" sz="1200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терминалы </a:t>
            </a:r>
            <a:r>
              <a:rPr lang="ru-RU" sz="36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серии </a:t>
            </a:r>
            <a:r>
              <a:rPr lang="en-US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автономная точка сбора информации о перемещениях товара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(весового, счетного, штучного)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7188" y="1500174"/>
            <a:ext cx="8786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latin typeface="Georgia" pitchFamily="18" charset="0"/>
              </a:rPr>
              <a:t>включены в релиз с БПО 1.2.4 по классам</a:t>
            </a:r>
            <a:r>
              <a:rPr lang="en-US" sz="2000" b="1" dirty="0" smtClean="0">
                <a:latin typeface="Georgia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весы электронные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 весы с печатью этикеток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1714512" cy="69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21" descr="R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5181" y="1643050"/>
            <a:ext cx="213881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4429124" y="2500306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 весы МК-</a:t>
            </a:r>
            <a:r>
              <a:rPr lang="en-US" sz="2400" b="1" dirty="0" smtClean="0">
                <a:solidFill>
                  <a:srgbClr val="0000CC"/>
                </a:solidFill>
                <a:latin typeface="Georgia" pitchFamily="18" charset="0"/>
              </a:rPr>
              <a:t>R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Georgia" pitchFamily="18" charset="0"/>
              </a:rPr>
              <a:t>L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-10-1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3" name="Picture 33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5072074"/>
            <a:ext cx="7450319" cy="131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 descr="Терминалы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4700163" cy="714380"/>
          </a:xfrm>
          <a:prstGeom prst="rect">
            <a:avLst/>
          </a:prstGeom>
        </p:spPr>
      </p:pic>
      <p:pic>
        <p:nvPicPr>
          <p:cNvPr id="65" name="Picture 60" descr="DSC_32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000504"/>
            <a:ext cx="13893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24"/>
          <p:cNvSpPr txBox="1">
            <a:spLocks noChangeArrowheads="1"/>
          </p:cNvSpPr>
          <p:nvPr/>
        </p:nvSpPr>
        <p:spPr bwMode="auto">
          <a:xfrm>
            <a:off x="428596" y="3357562"/>
            <a:ext cx="5455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драйвер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электронных весов 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 печатью этикеток «МАССА-К»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57224" y="0"/>
            <a:ext cx="8286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терминалы </a:t>
            </a:r>
            <a:r>
              <a:rPr lang="ru-RU" sz="3600" b="1" dirty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серии </a:t>
            </a:r>
            <a:r>
              <a:rPr lang="en-US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с января 2016 сертифицированное подключаемое оборудование 1С</a:t>
            </a:r>
            <a:r>
              <a:rPr lang="en-US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:</a:t>
            </a: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Предприятие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драйвер </a:t>
            </a:r>
            <a:r>
              <a:rPr lang="en-US" sz="2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R</a:t>
            </a:r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-1С для 7.7, 8.1, 8.2, 8.3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и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внешние обработки 1С для 7.7, 8.1, 8.2, 8.3</a:t>
            </a:r>
            <a:endParaRPr lang="ru-RU" sz="36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55" name="Рисунок 5" descr="DVD_3_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9704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3866" y="5929331"/>
            <a:ext cx="11101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834428" y="5429264"/>
            <a:ext cx="1996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на базе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</a:rPr>
              <a:t>драйвер </a:t>
            </a:r>
            <a:r>
              <a:rPr lang="en-US" sz="2000" b="1" dirty="0">
                <a:solidFill>
                  <a:srgbClr val="0070C0"/>
                </a:solidFill>
                <a:latin typeface="Georgia" pitchFamily="18" charset="0"/>
              </a:rPr>
              <a:t>R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-1С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2643182"/>
            <a:ext cx="4643470" cy="164307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предоставляется </a:t>
            </a:r>
            <a:r>
              <a:rPr lang="ru-RU" sz="2800" b="1" dirty="0" smtClean="0">
                <a:solidFill>
                  <a:srgbClr val="C00000"/>
                </a:solidFill>
              </a:rPr>
              <a:t>бесплатно</a:t>
            </a:r>
            <a:r>
              <a:rPr lang="ru-RU" dirty="0" smtClean="0">
                <a:solidFill>
                  <a:srgbClr val="C00000"/>
                </a:solidFill>
              </a:rPr>
              <a:t> в комплекте с терминалами и размещено на сайте МАССА-К </a:t>
            </a:r>
          </a:p>
          <a:p>
            <a:pPr algn="ctr"/>
            <a:r>
              <a:rPr lang="ru-RU" sz="1400" dirty="0" smtClean="0">
                <a:solidFill>
                  <a:srgbClr val="0000CC"/>
                </a:solidFill>
              </a:rPr>
              <a:t>(</a:t>
            </a:r>
            <a:r>
              <a:rPr lang="en-US" sz="1400" u="sng" dirty="0" smtClean="0">
                <a:solidFill>
                  <a:srgbClr val="0000CC"/>
                </a:solidFill>
              </a:rPr>
              <a:t>http://massa.ru/terminali-R/download/</a:t>
            </a:r>
            <a:r>
              <a:rPr lang="ru-RU" sz="1400" dirty="0" smtClean="0">
                <a:solidFill>
                  <a:srgbClr val="0000CC"/>
                </a:solidFill>
              </a:rPr>
              <a:t>)</a:t>
            </a:r>
            <a:endParaRPr lang="ru-RU" sz="1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948439"/>
            <a:ext cx="1071538" cy="90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969111"/>
            <a:ext cx="1071538" cy="8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5229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0706" y="571480"/>
            <a:ext cx="3443294" cy="26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728" y="92867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бесплатно 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20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обработок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Обработки 1С</a:t>
            </a:r>
            <a:endParaRPr lang="en-US" sz="40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428736"/>
            <a:ext cx="44021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для</a:t>
            </a:r>
            <a:r>
              <a:rPr lang="ru-RU" sz="2800" dirty="0" smtClean="0">
                <a:latin typeface="Georgia" pitchFamily="18" charset="0"/>
              </a:rPr>
              <a:t> 3 </a:t>
            </a:r>
            <a:r>
              <a:rPr lang="ru-RU" sz="2400" dirty="0" smtClean="0">
                <a:latin typeface="Georgia" pitchFamily="18" charset="0"/>
              </a:rPr>
              <a:t>режимов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для </a:t>
            </a:r>
            <a:r>
              <a:rPr lang="ru-RU" sz="2400" u="sng" dirty="0" smtClean="0">
                <a:latin typeface="Georgia" pitchFamily="18" charset="0"/>
              </a:rPr>
              <a:t>любых конфигураций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7.7, 8.1, 8.2, 8.3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28596" y="2786058"/>
            <a:ext cx="3967753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режим </a:t>
            </a:r>
            <a:r>
              <a:rPr lang="ru-RU" b="1" u="sng" dirty="0" smtClean="0">
                <a:latin typeface="Georgia" pitchFamily="18" charset="0"/>
              </a:rPr>
              <a:t>ВЕСЫ </a:t>
            </a:r>
            <a:r>
              <a:rPr lang="ru-RU" b="1" u="sng" dirty="0">
                <a:latin typeface="Georgia" pitchFamily="18" charset="0"/>
              </a:rPr>
              <a:t>ЭЛЕКТРОННЫЕ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428596" y="3143248"/>
            <a:ext cx="2927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передача </a:t>
            </a:r>
            <a:r>
              <a:rPr lang="ru-RU" sz="1600" dirty="0">
                <a:latin typeface="Georgia" pitchFamily="18" charset="0"/>
              </a:rPr>
              <a:t>веса в документ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удаленная </a:t>
            </a:r>
            <a:r>
              <a:rPr lang="ru-RU" sz="1600" dirty="0">
                <a:latin typeface="Georgia" pitchFamily="18" charset="0"/>
              </a:rPr>
              <a:t>установка тары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8992" y="3500438"/>
            <a:ext cx="496642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режим </a:t>
            </a:r>
            <a:r>
              <a:rPr lang="ru-RU" b="1" u="sng" dirty="0" smtClean="0">
                <a:latin typeface="Georgia" pitchFamily="18" charset="0"/>
              </a:rPr>
              <a:t>ТОРГОВОЕ ЭТИКЕТИРОВАНИЕ</a:t>
            </a:r>
            <a:endParaRPr lang="ru-RU" b="1" u="sng" dirty="0">
              <a:latin typeface="Georgia" pitchFamily="18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357554" y="3786190"/>
            <a:ext cx="5670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Georgia" pitchFamily="18" charset="0"/>
              </a:rPr>
              <a:t> выгрузка </a:t>
            </a:r>
            <a:r>
              <a:rPr lang="ru-RU" sz="1600" dirty="0">
                <a:latin typeface="Georgia" pitchFamily="18" charset="0"/>
              </a:rPr>
              <a:t>товаров (весовых, штучных и счетных)</a:t>
            </a:r>
            <a:r>
              <a:rPr lang="en-US" sz="1600" dirty="0">
                <a:latin typeface="Georgia" pitchFamily="18" charset="0"/>
              </a:rPr>
              <a:t>;</a:t>
            </a:r>
            <a:endParaRPr lang="ru-RU" sz="1600" dirty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Georgia" pitchFamily="18" charset="0"/>
              </a:rPr>
              <a:t> произвольный </a:t>
            </a:r>
            <a:r>
              <a:rPr lang="ru-RU" sz="1600" dirty="0">
                <a:latin typeface="Georgia" pitchFamily="18" charset="0"/>
              </a:rPr>
              <a:t>дизайн этикетки с </a:t>
            </a:r>
            <a:r>
              <a:rPr lang="en-US" sz="1600" dirty="0">
                <a:latin typeface="Georgia" pitchFamily="18" charset="0"/>
              </a:rPr>
              <a:t>EAN13 </a:t>
            </a:r>
            <a:r>
              <a:rPr lang="ru-RU" sz="1600" dirty="0">
                <a:latin typeface="Georgia" pitchFamily="18" charset="0"/>
              </a:rPr>
              <a:t>или </a:t>
            </a:r>
            <a:r>
              <a:rPr lang="en-US" sz="1600" b="1" dirty="0">
                <a:solidFill>
                  <a:srgbClr val="C00000"/>
                </a:solidFill>
                <a:latin typeface="Georgia" pitchFamily="18" charset="0"/>
              </a:rPr>
              <a:t>EAN13+5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28596" y="4429132"/>
            <a:ext cx="850112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режим  </a:t>
            </a:r>
            <a:r>
              <a:rPr lang="ru-RU" b="1" u="sng" dirty="0" smtClean="0">
                <a:latin typeface="Georgia" pitchFamily="18" charset="0"/>
              </a:rPr>
              <a:t>ТОЧКА УЧЕТА </a:t>
            </a:r>
            <a:r>
              <a:rPr lang="ru-RU" dirty="0" smtClean="0">
                <a:latin typeface="Georgia" pitchFamily="18" charset="0"/>
              </a:rPr>
              <a:t>(формирование документов + этикетирование)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500034" y="4786322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Georgia" pitchFamily="18" charset="0"/>
              </a:rPr>
              <a:t>  выгрузка товаров (весовых, штучных и счетных)</a:t>
            </a:r>
            <a:r>
              <a:rPr lang="en-US" sz="1600" dirty="0" smtClean="0"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выгрузка операторов, складов и контрагентов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Georgia" pitchFamily="18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загрузка готовых документов из весов</a:t>
            </a:r>
            <a:r>
              <a:rPr lang="en-US" sz="1600" dirty="0" smtClean="0">
                <a:latin typeface="Georgia" pitchFamily="18" charset="0"/>
              </a:rPr>
              <a:t>: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прием, отпуск, продажа, инвентаризация, списание </a:t>
            </a:r>
            <a:endParaRPr lang="ru-RU" sz="1600" dirty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этикетки </a:t>
            </a:r>
            <a:r>
              <a:rPr lang="ru-RU" sz="1600" dirty="0">
                <a:latin typeface="Georgia" pitchFamily="18" charset="0"/>
              </a:rPr>
              <a:t>с </a:t>
            </a:r>
            <a:r>
              <a:rPr lang="en-US" sz="1600" dirty="0">
                <a:latin typeface="Georgia" pitchFamily="18" charset="0"/>
              </a:rPr>
              <a:t>EAN13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en-US" sz="1600" dirty="0">
                <a:latin typeface="Georgia" pitchFamily="18" charset="0"/>
              </a:rPr>
              <a:t>EAN13+5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smtClean="0">
                <a:latin typeface="Georgia" pitchFamily="18" charset="0"/>
              </a:rPr>
              <a:t>Int2</a:t>
            </a:r>
            <a:r>
              <a:rPr lang="en-US" sz="1600" dirty="0" smtClean="0">
                <a:latin typeface="Georgia" pitchFamily="18" charset="0"/>
              </a:rPr>
              <a:t>of</a:t>
            </a:r>
            <a:r>
              <a:rPr lang="ru-RU" sz="1600" dirty="0" smtClean="0">
                <a:latin typeface="Georgia" pitchFamily="18" charset="0"/>
              </a:rPr>
              <a:t>5, </a:t>
            </a:r>
            <a:r>
              <a:rPr lang="en-US" sz="1600" dirty="0">
                <a:latin typeface="Georgia" pitchFamily="18" charset="0"/>
              </a:rPr>
              <a:t>ITF</a:t>
            </a:r>
            <a:r>
              <a:rPr lang="ru-RU" sz="1600" dirty="0">
                <a:latin typeface="Georgia" pitchFamily="18" charset="0"/>
              </a:rPr>
              <a:t>-14, </a:t>
            </a:r>
            <a:r>
              <a:rPr lang="en-US" sz="1600" dirty="0">
                <a:latin typeface="Georgia" pitchFamily="18" charset="0"/>
              </a:rPr>
              <a:t>Code</a:t>
            </a:r>
            <a:r>
              <a:rPr lang="ru-RU" sz="1600" dirty="0">
                <a:latin typeface="Georgia" pitchFamily="18" charset="0"/>
              </a:rPr>
              <a:t>39, </a:t>
            </a:r>
            <a:r>
              <a:rPr lang="en-US" sz="1600" b="1" dirty="0">
                <a:solidFill>
                  <a:srgbClr val="C00000"/>
                </a:solidFill>
                <a:latin typeface="Georgia" pitchFamily="18" charset="0"/>
              </a:rPr>
              <a:t>Code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128, ЕА</a:t>
            </a:r>
            <a:r>
              <a:rPr lang="en-US" sz="1600" b="1" dirty="0">
                <a:solidFill>
                  <a:srgbClr val="C00000"/>
                </a:solidFill>
                <a:latin typeface="Georgia" pitchFamily="18" charset="0"/>
              </a:rPr>
              <a:t>N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128</a:t>
            </a:r>
            <a:r>
              <a:rPr lang="ru-RU" sz="1600" dirty="0">
                <a:latin typeface="Georgia" pitchFamily="18" charset="0"/>
              </a:rPr>
              <a:t>, в  т.ч. </a:t>
            </a:r>
            <a:r>
              <a:rPr lang="ru-RU" sz="1600" dirty="0" smtClean="0">
                <a:latin typeface="Georgia" pitchFamily="18" charset="0"/>
              </a:rPr>
              <a:t>на замороженные </a:t>
            </a:r>
            <a:r>
              <a:rPr lang="ru-RU" sz="1600" dirty="0">
                <a:latin typeface="Georgia" pitchFamily="18" charset="0"/>
              </a:rPr>
              <a:t>продукты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214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596" y="0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2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latin typeface="Georgia" pitchFamily="18" charset="0"/>
              </a:rPr>
              <a:t>обработка «ВЕСЫ ЭЛЕКТРОННЫЕ»  </a:t>
            </a:r>
            <a:endParaRPr lang="en-US" sz="3200" b="1" dirty="0" smtClean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129" y="5929330"/>
            <a:ext cx="1087871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428604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типовая задача - передача в документ веса</a:t>
            </a:r>
          </a:p>
        </p:txBody>
      </p:sp>
      <p:pic>
        <p:nvPicPr>
          <p:cNvPr id="7" name="Рисунок 3" descr="RA_все платформ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071547"/>
            <a:ext cx="5357817" cy="20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3419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429000"/>
            <a:ext cx="3829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sak">
  <a:themeElements>
    <a:clrScheme name="1_mass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sa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s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sa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sa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sa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sa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sa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sa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massa_new</Template>
  <TotalTime>4529</TotalTime>
  <Words>2646</Words>
  <Application>Microsoft Office PowerPoint</Application>
  <PresentationFormat>Экран (4:3)</PresentationFormat>
  <Paragraphs>254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1_massak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GTK-1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BASOVA</dc:creator>
  <cp:lastModifiedBy>Хорошилова Г.В.</cp:lastModifiedBy>
  <cp:revision>305</cp:revision>
  <dcterms:created xsi:type="dcterms:W3CDTF">2016-05-17T12:18:11Z</dcterms:created>
  <dcterms:modified xsi:type="dcterms:W3CDTF">2017-04-20T14:16:02Z</dcterms:modified>
</cp:coreProperties>
</file>